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 /><Relationship Id="rId2" Type="http://schemas.openxmlformats.org/officeDocument/2006/relationships/extended-properties" Target="docProps/app.xml" /><Relationship Id="rId3" Type="http://schemas.openxmlformats.org/officeDocument/2006/relationships/officeDocument" Target="ppt/presentation.xml" /></Relationships>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embedTrueTypeFonts="1" saveSubsetFonts="1">
  <p:sldMasterIdLst>
    <p:sldMasterId id="2147483648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x="12192000" cy="6858000"/>
  <p:notesSz cx="12192000" cy="6858000"/>
  <p:embeddedFontLst>
    <p:embeddedFont>
      <p:font typeface="AJOEOI+ArialMT"/>
      <p:regular r:id="rId49"/>
    </p:embeddedFont>
    <p:embeddedFont>
      <p:font typeface="OFQKLP+Arial-Black"/>
      <p:regular r:id="rId50"/>
    </p:embeddedFont>
    <p:embeddedFont>
      <p:font typeface="WIUELQ+SymbolMT"/>
      <p:regular r:id="rId5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-2482" y="-91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presProps" Target="presProps.xml" /><Relationship Id="rId10" Type="http://schemas.openxmlformats.org/officeDocument/2006/relationships/slide" Target="slides/slide5.xml" /><Relationship Id="rId11" Type="http://schemas.openxmlformats.org/officeDocument/2006/relationships/slide" Target="slides/slide6.xml" /><Relationship Id="rId12" Type="http://schemas.openxmlformats.org/officeDocument/2006/relationships/slide" Target="slides/slide7.xml" /><Relationship Id="rId13" Type="http://schemas.openxmlformats.org/officeDocument/2006/relationships/slide" Target="slides/slide8.xml" /><Relationship Id="rId14" Type="http://schemas.openxmlformats.org/officeDocument/2006/relationships/slide" Target="slides/slide9.xml" /><Relationship Id="rId15" Type="http://schemas.openxmlformats.org/officeDocument/2006/relationships/slide" Target="slides/slide10.xml" /><Relationship Id="rId16" Type="http://schemas.openxmlformats.org/officeDocument/2006/relationships/slide" Target="slides/slide11.xml" /><Relationship Id="rId17" Type="http://schemas.openxmlformats.org/officeDocument/2006/relationships/slide" Target="slides/slide12.xml" /><Relationship Id="rId18" Type="http://schemas.openxmlformats.org/officeDocument/2006/relationships/slide" Target="slides/slide13.xml" /><Relationship Id="rId19" Type="http://schemas.openxmlformats.org/officeDocument/2006/relationships/slide" Target="slides/slide14.xml" /><Relationship Id="rId2" Type="http://schemas.openxmlformats.org/officeDocument/2006/relationships/tableStyles" Target="tableStyles.xml" /><Relationship Id="rId20" Type="http://schemas.openxmlformats.org/officeDocument/2006/relationships/slide" Target="slides/slide15.xml" /><Relationship Id="rId21" Type="http://schemas.openxmlformats.org/officeDocument/2006/relationships/slide" Target="slides/slide16.xml" /><Relationship Id="rId22" Type="http://schemas.openxmlformats.org/officeDocument/2006/relationships/slide" Target="slides/slide17.xml" /><Relationship Id="rId23" Type="http://schemas.openxmlformats.org/officeDocument/2006/relationships/slide" Target="slides/slide18.xml" /><Relationship Id="rId24" Type="http://schemas.openxmlformats.org/officeDocument/2006/relationships/slide" Target="slides/slide19.xml" /><Relationship Id="rId25" Type="http://schemas.openxmlformats.org/officeDocument/2006/relationships/slide" Target="slides/slide20.xml" /><Relationship Id="rId26" Type="http://schemas.openxmlformats.org/officeDocument/2006/relationships/slide" Target="slides/slide21.xml" /><Relationship Id="rId27" Type="http://schemas.openxmlformats.org/officeDocument/2006/relationships/slide" Target="slides/slide22.xml" /><Relationship Id="rId28" Type="http://schemas.openxmlformats.org/officeDocument/2006/relationships/slide" Target="slides/slide23.xml" /><Relationship Id="rId29" Type="http://schemas.openxmlformats.org/officeDocument/2006/relationships/slide" Target="slides/slide24.xml" /><Relationship Id="rId3" Type="http://schemas.openxmlformats.org/officeDocument/2006/relationships/viewProps" Target="viewProps.xml" /><Relationship Id="rId30" Type="http://schemas.openxmlformats.org/officeDocument/2006/relationships/slide" Target="slides/slide25.xml" /><Relationship Id="rId31" Type="http://schemas.openxmlformats.org/officeDocument/2006/relationships/slide" Target="slides/slide26.xml" /><Relationship Id="rId32" Type="http://schemas.openxmlformats.org/officeDocument/2006/relationships/slide" Target="slides/slide27.xml" /><Relationship Id="rId33" Type="http://schemas.openxmlformats.org/officeDocument/2006/relationships/slide" Target="slides/slide28.xml" /><Relationship Id="rId34" Type="http://schemas.openxmlformats.org/officeDocument/2006/relationships/slide" Target="slides/slide29.xml" /><Relationship Id="rId35" Type="http://schemas.openxmlformats.org/officeDocument/2006/relationships/slide" Target="slides/slide30.xml" /><Relationship Id="rId36" Type="http://schemas.openxmlformats.org/officeDocument/2006/relationships/slide" Target="slides/slide31.xml" /><Relationship Id="rId37" Type="http://schemas.openxmlformats.org/officeDocument/2006/relationships/slide" Target="slides/slide32.xml" /><Relationship Id="rId38" Type="http://schemas.openxmlformats.org/officeDocument/2006/relationships/slide" Target="slides/slide33.xml" /><Relationship Id="rId39" Type="http://schemas.openxmlformats.org/officeDocument/2006/relationships/slide" Target="slides/slide34.xml" /><Relationship Id="rId4" Type="http://schemas.openxmlformats.org/officeDocument/2006/relationships/theme" Target="theme/theme1.xml" /><Relationship Id="rId40" Type="http://schemas.openxmlformats.org/officeDocument/2006/relationships/slide" Target="slides/slide35.xml" /><Relationship Id="rId41" Type="http://schemas.openxmlformats.org/officeDocument/2006/relationships/slide" Target="slides/slide36.xml" /><Relationship Id="rId42" Type="http://schemas.openxmlformats.org/officeDocument/2006/relationships/slide" Target="slides/slide37.xml" /><Relationship Id="rId43" Type="http://schemas.openxmlformats.org/officeDocument/2006/relationships/slide" Target="slides/slide38.xml" /><Relationship Id="rId44" Type="http://schemas.openxmlformats.org/officeDocument/2006/relationships/slide" Target="slides/slide39.xml" /><Relationship Id="rId45" Type="http://schemas.openxmlformats.org/officeDocument/2006/relationships/slide" Target="slides/slide40.xml" /><Relationship Id="rId46" Type="http://schemas.openxmlformats.org/officeDocument/2006/relationships/slide" Target="slides/slide41.xml" /><Relationship Id="rId47" Type="http://schemas.openxmlformats.org/officeDocument/2006/relationships/slide" Target="slides/slide42.xml" /><Relationship Id="rId48" Type="http://schemas.openxmlformats.org/officeDocument/2006/relationships/slide" Target="slides/slide43.xml" /><Relationship Id="rId49" Type="http://schemas.openxmlformats.org/officeDocument/2006/relationships/font" Target="fonts/font1.fntdata" /><Relationship Id="rId5" Type="http://schemas.openxmlformats.org/officeDocument/2006/relationships/slideMaster" Target="slideMasters/slideMaster1.xml" /><Relationship Id="rId50" Type="http://schemas.openxmlformats.org/officeDocument/2006/relationships/font" Target="fonts/font2.fntdata" /><Relationship Id="rId51" Type="http://schemas.openxmlformats.org/officeDocument/2006/relationships/font" Target="fonts/font3.fntdata" /><Relationship Id="rId6" Type="http://schemas.openxmlformats.org/officeDocument/2006/relationships/slide" Target="slides/slide1.xml" /><Relationship Id="rId7" Type="http://schemas.openxmlformats.org/officeDocument/2006/relationships/slide" Target="slides/slide2.xml" /><Relationship Id="rId8" Type="http://schemas.openxmlformats.org/officeDocument/2006/relationships/slide" Target="slides/slide3.xml" /><Relationship Id="rId9" Type="http://schemas.openxmlformats.org/officeDocument/2006/relationships/slide" Target="slides/slide4.xml" /></Relationship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theme" Target="../theme/theme1.xml" /></Relationships>
</file>

<file path=ppt/slideMasters/slideMaster1.xml><?xml version="1.0" encoding="utf-8"?>
<p:sldMaster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.pn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0.pn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1.pn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2.pn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3.pn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4.pn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5.pn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6.pn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7.pn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8.pn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9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.png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0.png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1.png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2.pn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3.pn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4.png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5.png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6.png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7.png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8.png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9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.png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0.png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1.png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2.png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3.png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4.png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5.png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6.png" /></Relationships>
</file>

<file path=ppt/slides/_rels/slide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7.png" /></Relationships>
</file>

<file path=ppt/slides/_rels/slide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8.png" /></Relationships>
</file>

<file path=ppt/slides/_rels/slide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9.pn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.png" /></Relationships>
</file>

<file path=ppt/slides/_rels/slide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0.png" /></Relationships>
</file>

<file path=ppt/slides/_rels/slide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1.png" /></Relationships>
</file>

<file path=ppt/slides/_rels/slide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2.png" /></Relationships>
</file>

<file path=ppt/slides/_rels/slide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3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.pn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.pn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.png"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10199" y="1211123"/>
            <a:ext cx="1523131" cy="3786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GROUP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81435" y="1735906"/>
            <a:ext cx="6202062" cy="1445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204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1f2c8f"/>
                </a:solidFill>
                <a:latin typeface="OFQKLP+Arial-Black"/>
                <a:cs typeface="OFQKLP+Arial-Black"/>
              </a:rPr>
              <a:t>CAREER</a:t>
            </a:r>
            <a:r>
              <a:rPr dirty="0" sz="4400">
                <a:solidFill>
                  <a:srgbClr val="1f2c8f"/>
                </a:solidFill>
                <a:latin typeface="OFQKLP+Arial-Black"/>
                <a:cs typeface="OFQKLP+Arial-Black"/>
              </a:rPr>
              <a:t> </a:t>
            </a:r>
            <a:r>
              <a:rPr dirty="0" sz="4400">
                <a:solidFill>
                  <a:srgbClr val="1f2c8f"/>
                </a:solidFill>
                <a:latin typeface="OFQKLP+Arial-Black"/>
                <a:cs typeface="OFQKLP+Arial-Black"/>
              </a:rPr>
              <a:t>GUIDANCE</a:t>
            </a:r>
          </a:p>
          <a:p>
            <a:pPr marL="1739106" marR="0">
              <a:lnSpc>
                <a:spcPts val="4875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1f2c8f"/>
                </a:solidFill>
                <a:latin typeface="OFQKLP+Arial-Black"/>
                <a:cs typeface="OFQKLP+Arial-Black"/>
              </a:rPr>
              <a:t>SYSTEM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974901" y="3715524"/>
            <a:ext cx="4425987" cy="1033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3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YASVINIPPRIYAA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S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K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–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2021506126</a:t>
            </a:r>
          </a:p>
          <a:p>
            <a:pPr marL="365224" marR="0">
              <a:lnSpc>
                <a:spcPts val="2234"/>
              </a:lnSpc>
              <a:spcBef>
                <a:spcPts val="565"/>
              </a:spcBef>
              <a:spcAft>
                <a:spcPts val="0"/>
              </a:spcAft>
            </a:pP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TEJASREE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M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S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–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2021506113</a:t>
            </a:r>
          </a:p>
          <a:p>
            <a:pPr marL="609004" marR="0">
              <a:lnSpc>
                <a:spcPts val="2234"/>
              </a:lnSpc>
              <a:spcBef>
                <a:spcPts val="565"/>
              </a:spcBef>
              <a:spcAft>
                <a:spcPts val="0"/>
              </a:spcAft>
            </a:pP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RUDHRA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Y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–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2021506076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1440" y="345403"/>
            <a:ext cx="215912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360662" y="513146"/>
            <a:ext cx="321915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1f2c8f"/>
                </a:solidFill>
                <a:latin typeface="AJOEOI+ArialMT"/>
                <a:cs typeface="AJOEOI+ArialMT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591055" y="919265"/>
            <a:ext cx="3597696" cy="8260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204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1f2c8f"/>
                </a:solidFill>
                <a:latin typeface="OFQKLP+Arial-Black"/>
                <a:cs typeface="OFQKLP+Arial-Black"/>
              </a:rPr>
              <a:t>CONTENTS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91055" y="2219757"/>
            <a:ext cx="2709011" cy="9272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Problem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statement</a:t>
            </a:r>
          </a:p>
          <a:p>
            <a:pPr marL="0" marR="0">
              <a:lnSpc>
                <a:spcPts val="2681"/>
              </a:lnSpc>
              <a:spcBef>
                <a:spcPts val="1638"/>
              </a:spcBef>
              <a:spcAft>
                <a:spcPts val="0"/>
              </a:spcAft>
            </a:pP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Objectives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91055" y="3317037"/>
            <a:ext cx="2472181" cy="9272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About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our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project</a:t>
            </a:r>
          </a:p>
          <a:p>
            <a:pPr marL="0" marR="0">
              <a:lnSpc>
                <a:spcPts val="2681"/>
              </a:lnSpc>
              <a:spcBef>
                <a:spcPts val="1638"/>
              </a:spcBef>
              <a:spcAft>
                <a:spcPts val="0"/>
              </a:spcAft>
            </a:pP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ER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diagram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91055" y="4414318"/>
            <a:ext cx="4537603" cy="9272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Snapshots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of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the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project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and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the</a:t>
            </a:r>
          </a:p>
          <a:p>
            <a:pPr marL="0" marR="0">
              <a:lnSpc>
                <a:spcPts val="2681"/>
              </a:lnSpc>
              <a:spcBef>
                <a:spcPts val="1638"/>
              </a:spcBef>
              <a:spcAft>
                <a:spcPts val="0"/>
              </a:spcAft>
            </a:pP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database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072105" y="2826297"/>
            <a:ext cx="6047275" cy="28377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387" marR="0">
              <a:lnSpc>
                <a:spcPts val="6204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1f2c8f"/>
                </a:solidFill>
                <a:latin typeface="OFQKLP+Arial-Black"/>
                <a:cs typeface="OFQKLP+Arial-Black"/>
              </a:rPr>
              <a:t>POSSIBLE</a:t>
            </a:r>
            <a:r>
              <a:rPr dirty="0" sz="4400">
                <a:solidFill>
                  <a:srgbClr val="1f2c8f"/>
                </a:solidFill>
                <a:latin typeface="OFQKLP+Arial-Black"/>
                <a:cs typeface="OFQKLP+Arial-Black"/>
              </a:rPr>
              <a:t> </a:t>
            </a:r>
            <a:r>
              <a:rPr dirty="0" sz="4400">
                <a:solidFill>
                  <a:srgbClr val="1f2c8f"/>
                </a:solidFill>
                <a:latin typeface="OFQKLP+Arial-Black"/>
                <a:cs typeface="OFQKLP+Arial-Black"/>
              </a:rPr>
              <a:t>CAREER</a:t>
            </a:r>
          </a:p>
          <a:p>
            <a:pPr marL="865175" marR="0">
              <a:lnSpc>
                <a:spcPts val="5279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1f2c8f"/>
                </a:solidFill>
                <a:latin typeface="OFQKLP+Arial-Black"/>
                <a:cs typeface="OFQKLP+Arial-Black"/>
              </a:rPr>
              <a:t>SUGGESTION</a:t>
            </a:r>
          </a:p>
          <a:p>
            <a:pPr marL="0" marR="0">
              <a:lnSpc>
                <a:spcPts val="5279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1f2c8f"/>
                </a:solidFill>
                <a:latin typeface="OFQKLP+Arial-Black"/>
                <a:cs typeface="OFQKLP+Arial-Black"/>
              </a:rPr>
              <a:t>(BASED</a:t>
            </a:r>
            <a:r>
              <a:rPr dirty="0" sz="4400">
                <a:solidFill>
                  <a:srgbClr val="1f2c8f"/>
                </a:solidFill>
                <a:latin typeface="OFQKLP+Arial-Black"/>
                <a:cs typeface="OFQKLP+Arial-Black"/>
              </a:rPr>
              <a:t> </a:t>
            </a:r>
            <a:r>
              <a:rPr dirty="0" sz="4400">
                <a:solidFill>
                  <a:srgbClr val="1f2c8f"/>
                </a:solidFill>
                <a:latin typeface="OFQKLP+Arial-Black"/>
                <a:cs typeface="OFQKLP+Arial-Black"/>
              </a:rPr>
              <a:t>ON</a:t>
            </a:r>
            <a:r>
              <a:rPr dirty="0" sz="4400">
                <a:solidFill>
                  <a:srgbClr val="1f2c8f"/>
                </a:solidFill>
                <a:latin typeface="OFQKLP+Arial-Black"/>
                <a:cs typeface="OFQKLP+Arial-Black"/>
              </a:rPr>
              <a:t> </a:t>
            </a:r>
            <a:r>
              <a:rPr dirty="0" sz="4400">
                <a:solidFill>
                  <a:srgbClr val="1f2c8f"/>
                </a:solidFill>
                <a:latin typeface="OFQKLP+Arial-Black"/>
                <a:cs typeface="OFQKLP+Arial-Black"/>
              </a:rPr>
              <a:t>USER’S</a:t>
            </a:r>
          </a:p>
          <a:p>
            <a:pPr marL="910418" marR="0">
              <a:lnSpc>
                <a:spcPts val="528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1f2c8f"/>
                </a:solidFill>
                <a:latin typeface="OFQKLP+Arial-Black"/>
                <a:cs typeface="OFQKLP+Arial-Black"/>
              </a:rPr>
              <a:t>ANSWERING)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397075" y="513146"/>
            <a:ext cx="23715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1f2c8f"/>
                </a:solidFill>
                <a:latin typeface="AJOEOI+ArialMT"/>
                <a:cs typeface="AJOEOI+ArialMT"/>
              </a:rPr>
              <a:t>3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270248" y="685585"/>
            <a:ext cx="4001244" cy="14966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204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1f2c8f"/>
                </a:solidFill>
                <a:latin typeface="OFQKLP+Arial-Black"/>
                <a:cs typeface="OFQKLP+Arial-Black"/>
              </a:rPr>
              <a:t>PROBLEM</a:t>
            </a:r>
          </a:p>
          <a:p>
            <a:pPr marL="0" marR="0">
              <a:lnSpc>
                <a:spcPts val="5279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1f2c8f"/>
                </a:solidFill>
                <a:latin typeface="OFQKLP+Arial-Black"/>
                <a:cs typeface="OFQKLP+Arial-Black"/>
              </a:rPr>
              <a:t>STATEMENT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15968" y="2504154"/>
            <a:ext cx="6485482" cy="14758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To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make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students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explore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their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area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of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interest</a:t>
            </a:r>
          </a:p>
          <a:p>
            <a:pPr marL="0" marR="0">
              <a:lnSpc>
                <a:spcPts val="2681"/>
              </a:lnSpc>
              <a:spcBef>
                <a:spcPts val="198"/>
              </a:spcBef>
              <a:spcAft>
                <a:spcPts val="0"/>
              </a:spcAft>
            </a:pP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and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choose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the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career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of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their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choice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and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what</a:t>
            </a:r>
          </a:p>
          <a:p>
            <a:pPr marL="0" marR="0">
              <a:lnSpc>
                <a:spcPts val="2681"/>
              </a:lnSpc>
              <a:spcBef>
                <a:spcPts val="148"/>
              </a:spcBef>
              <a:spcAft>
                <a:spcPts val="0"/>
              </a:spcAft>
            </a:pP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they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love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to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do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which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will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help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them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flourish</a:t>
            </a:r>
          </a:p>
          <a:p>
            <a:pPr marL="0" marR="0">
              <a:lnSpc>
                <a:spcPts val="2681"/>
              </a:lnSpc>
              <a:spcBef>
                <a:spcPts val="198"/>
              </a:spcBef>
              <a:spcAft>
                <a:spcPts val="0"/>
              </a:spcAft>
            </a:pP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monetarily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and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help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them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in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a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longer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run.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230173" y="3730537"/>
            <a:ext cx="6170769" cy="8260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204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1f2c8f"/>
                </a:solidFill>
                <a:latin typeface="OFQKLP+Arial-Black"/>
                <a:cs typeface="OFQKLP+Arial-Black"/>
              </a:rPr>
              <a:t>DATABASE</a:t>
            </a:r>
            <a:r>
              <a:rPr dirty="0" sz="4400">
                <a:solidFill>
                  <a:srgbClr val="1f2c8f"/>
                </a:solidFill>
                <a:latin typeface="OFQKLP+Arial-Black"/>
                <a:cs typeface="OFQKLP+Arial-Black"/>
              </a:rPr>
              <a:t> </a:t>
            </a:r>
            <a:r>
              <a:rPr dirty="0" sz="4400">
                <a:solidFill>
                  <a:srgbClr val="1f2c8f"/>
                </a:solidFill>
                <a:latin typeface="OFQKLP+Arial-Black"/>
                <a:cs typeface="OFQKLP+Arial-Black"/>
              </a:rPr>
              <a:t>TABLES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397075" y="513146"/>
            <a:ext cx="23715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1f2c8f"/>
                </a:solidFill>
                <a:latin typeface="AJOEOI+ArialMT"/>
                <a:cs typeface="AJOEOI+ArialMT"/>
              </a:rPr>
              <a:t>4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270248" y="685585"/>
            <a:ext cx="4126210" cy="8260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204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1f2c8f"/>
                </a:solidFill>
                <a:latin typeface="OFQKLP+Arial-Black"/>
                <a:cs typeface="OFQKLP+Arial-Black"/>
              </a:rPr>
              <a:t>OBJECTIVES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270248" y="1796765"/>
            <a:ext cx="4784092" cy="3570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11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1f2c8f"/>
                </a:solidFill>
                <a:latin typeface="WIUELQ+SymbolMT"/>
                <a:cs typeface="WIUELQ+SymbolMT"/>
              </a:rPr>
              <a:t></a:t>
            </a:r>
            <a:r>
              <a:rPr dirty="0" sz="2050" spc="1244">
                <a:solidFill>
                  <a:srgbClr val="1f2c8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To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enable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a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login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platform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for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the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user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270248" y="2325085"/>
            <a:ext cx="6576352" cy="10547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11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1f2c8f"/>
                </a:solidFill>
                <a:latin typeface="WIUELQ+SymbolMT"/>
                <a:cs typeface="WIUELQ+SymbolMT"/>
              </a:rPr>
              <a:t></a:t>
            </a:r>
            <a:r>
              <a:rPr dirty="0" sz="2050" spc="1244">
                <a:solidFill>
                  <a:srgbClr val="1f2c8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To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let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the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user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take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the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career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guidance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test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once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and</a:t>
            </a:r>
          </a:p>
          <a:p>
            <a:pPr marL="342900" marR="0">
              <a:lnSpc>
                <a:spcPts val="2234"/>
              </a:lnSpc>
              <a:spcBef>
                <a:spcPts val="499"/>
              </a:spcBef>
              <a:spcAft>
                <a:spcPts val="0"/>
              </a:spcAft>
            </a:pP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to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store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that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result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so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that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the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user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can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view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it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in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the</a:t>
            </a:r>
          </a:p>
          <a:p>
            <a:pPr marL="342900" marR="0">
              <a:lnSpc>
                <a:spcPts val="2234"/>
              </a:lnSpc>
              <a:spcBef>
                <a:spcPts val="575"/>
              </a:spcBef>
              <a:spcAft>
                <a:spcPts val="0"/>
              </a:spcAft>
            </a:pP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future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270248" y="3554445"/>
            <a:ext cx="6704114" cy="3570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11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1f2c8f"/>
                </a:solidFill>
                <a:latin typeface="WIUELQ+SymbolMT"/>
                <a:cs typeface="WIUELQ+SymbolMT"/>
              </a:rPr>
              <a:t></a:t>
            </a:r>
            <a:r>
              <a:rPr dirty="0" sz="2050" spc="1244">
                <a:solidFill>
                  <a:srgbClr val="1f2c8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To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navigate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the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flow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of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subsequent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questions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based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613148" y="3936774"/>
            <a:ext cx="5811011" cy="3218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3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the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answer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provided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by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user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to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previous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questions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270248" y="4433285"/>
            <a:ext cx="6054092" cy="3570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11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1f2c8f"/>
                </a:solidFill>
                <a:latin typeface="WIUELQ+SymbolMT"/>
                <a:cs typeface="WIUELQ+SymbolMT"/>
              </a:rPr>
              <a:t></a:t>
            </a:r>
            <a:r>
              <a:rPr dirty="0" sz="2050" spc="1244">
                <a:solidFill>
                  <a:srgbClr val="1f2c8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To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create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a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warm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ambience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that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promotes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career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613148" y="4815614"/>
            <a:ext cx="3779558" cy="3218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3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exploration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and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decision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making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270248" y="5312125"/>
            <a:ext cx="5871675" cy="3570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11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1f2c8f"/>
                </a:solidFill>
                <a:latin typeface="WIUELQ+SymbolMT"/>
                <a:cs typeface="WIUELQ+SymbolMT"/>
              </a:rPr>
              <a:t></a:t>
            </a:r>
            <a:r>
              <a:rPr dirty="0" sz="2050" spc="1244">
                <a:solidFill>
                  <a:srgbClr val="1f2c8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Empowering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young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kinds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with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the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apt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guidance.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355006" y="513146"/>
            <a:ext cx="321915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1f2c8f"/>
                </a:solidFill>
                <a:latin typeface="AJOEOI+ArialMT"/>
                <a:cs typeface="AJOEOI+ArialMT"/>
              </a:rPr>
              <a:t>42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00200" y="1453681"/>
            <a:ext cx="4342854" cy="8260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204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1f2c8f"/>
                </a:solidFill>
                <a:latin typeface="OFQKLP+Arial-Black"/>
                <a:cs typeface="OFQKLP+Arial-Black"/>
              </a:rPr>
              <a:t>CONCLUSION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00200" y="2603677"/>
            <a:ext cx="5795221" cy="13734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3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Thus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the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system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we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proposed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provides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perfect</a:t>
            </a:r>
          </a:p>
          <a:p>
            <a:pPr marL="0" marR="0">
              <a:lnSpc>
                <a:spcPts val="2234"/>
              </a:lnSpc>
              <a:spcBef>
                <a:spcPts val="575"/>
              </a:spcBef>
              <a:spcAft>
                <a:spcPts val="0"/>
              </a:spcAft>
            </a:pP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career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guidance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for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the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freshers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by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making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them</a:t>
            </a:r>
          </a:p>
          <a:p>
            <a:pPr marL="0" marR="0">
              <a:lnSpc>
                <a:spcPts val="2234"/>
              </a:lnSpc>
              <a:spcBef>
                <a:spcPts val="575"/>
              </a:spcBef>
              <a:spcAft>
                <a:spcPts val="0"/>
              </a:spcAft>
            </a:pP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know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what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they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love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and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what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is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going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to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excite</a:t>
            </a:r>
          </a:p>
          <a:p>
            <a:pPr marL="0" marR="0">
              <a:lnSpc>
                <a:spcPts val="2234"/>
              </a:lnSpc>
              <a:spcBef>
                <a:spcPts val="525"/>
              </a:spcBef>
              <a:spcAft>
                <a:spcPts val="0"/>
              </a:spcAft>
            </a:pP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them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in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future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when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they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took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it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up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as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their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000">
                <a:solidFill>
                  <a:srgbClr val="1f2c8f"/>
                </a:solidFill>
                <a:latin typeface="AJOEOI+ArialMT"/>
                <a:cs typeface="AJOEOI+ArialMT"/>
              </a:rPr>
              <a:t>career.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18487" y="1844639"/>
            <a:ext cx="3937715" cy="8260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204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1f2c8f"/>
                </a:solidFill>
                <a:latin typeface="OFQKLP+Arial-Black"/>
                <a:cs typeface="OFQKLP+Arial-Black"/>
              </a:rPr>
              <a:t>THANK</a:t>
            </a:r>
            <a:r>
              <a:rPr dirty="0" sz="4400">
                <a:solidFill>
                  <a:srgbClr val="1f2c8f"/>
                </a:solidFill>
                <a:latin typeface="OFQKLP+Arial-Black"/>
                <a:cs typeface="OFQKLP+Arial-Black"/>
              </a:rPr>
              <a:t> </a:t>
            </a:r>
            <a:r>
              <a:rPr dirty="0" sz="4400">
                <a:solidFill>
                  <a:srgbClr val="1f2c8f"/>
                </a:solidFill>
                <a:latin typeface="OFQKLP+Arial-Black"/>
                <a:cs typeface="OFQKLP+Arial-Black"/>
              </a:rPr>
              <a:t>YOU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36774" y="3001756"/>
            <a:ext cx="3501588" cy="7443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YASVINIPPRIYAA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S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K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–</a:t>
            </a:r>
          </a:p>
          <a:p>
            <a:pPr marL="0" marR="0">
              <a:lnSpc>
                <a:spcPts val="2681"/>
              </a:lnSpc>
              <a:spcBef>
                <a:spcPts val="198"/>
              </a:spcBef>
              <a:spcAft>
                <a:spcPts val="0"/>
              </a:spcAft>
            </a:pP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2021506126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36774" y="3809476"/>
            <a:ext cx="4384593" cy="8205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TEJASREE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M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S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–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2021506113</a:t>
            </a:r>
          </a:p>
          <a:p>
            <a:pPr marL="0" marR="0">
              <a:lnSpc>
                <a:spcPts val="2681"/>
              </a:lnSpc>
              <a:spcBef>
                <a:spcPts val="798"/>
              </a:spcBef>
              <a:spcAft>
                <a:spcPts val="0"/>
              </a:spcAft>
            </a:pP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RUDHRA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Y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–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2400">
                <a:solidFill>
                  <a:srgbClr val="1f2c8f"/>
                </a:solidFill>
                <a:latin typeface="AJOEOI+ArialMT"/>
                <a:cs typeface="AJOEOI+ArialMT"/>
              </a:rPr>
              <a:t>2021506076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743493" y="3730537"/>
            <a:ext cx="7008969" cy="8260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204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1f2c8f"/>
                </a:solidFill>
                <a:latin typeface="OFQKLP+Arial-Black"/>
                <a:cs typeface="OFQKLP+Arial-Black"/>
              </a:rPr>
              <a:t>ABOUT</a:t>
            </a:r>
            <a:r>
              <a:rPr dirty="0" sz="4400">
                <a:solidFill>
                  <a:srgbClr val="1f2c8f"/>
                </a:solidFill>
                <a:latin typeface="OFQKLP+Arial-Black"/>
                <a:cs typeface="OFQKLP+Arial-Black"/>
              </a:rPr>
              <a:t> </a:t>
            </a:r>
            <a:r>
              <a:rPr dirty="0" sz="4400">
                <a:solidFill>
                  <a:srgbClr val="1f2c8f"/>
                </a:solidFill>
                <a:latin typeface="OFQKLP+Arial-Black"/>
                <a:cs typeface="OFQKLP+Arial-Black"/>
              </a:rPr>
              <a:t>OUR</a:t>
            </a:r>
            <a:r>
              <a:rPr dirty="0" sz="4400">
                <a:solidFill>
                  <a:srgbClr val="1f2c8f"/>
                </a:solidFill>
                <a:latin typeface="OFQKLP+Arial-Black"/>
                <a:cs typeface="OFQKLP+Arial-Black"/>
              </a:rPr>
              <a:t> </a:t>
            </a:r>
            <a:r>
              <a:rPr dirty="0" sz="4400">
                <a:solidFill>
                  <a:srgbClr val="1f2c8f"/>
                </a:solidFill>
                <a:latin typeface="OFQKLP+Arial-Black"/>
                <a:cs typeface="OFQKLP+Arial-Black"/>
              </a:rPr>
              <a:t>PROJECT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397075" y="513146"/>
            <a:ext cx="23715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1f2c8f"/>
                </a:solidFill>
                <a:latin typeface="AJOEOI+ArialMT"/>
                <a:cs typeface="AJOEOI+ArialMT"/>
              </a:rPr>
              <a:t>6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99917" y="679787"/>
            <a:ext cx="7147820" cy="18708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A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career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management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system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is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a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tool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or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platform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that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helps</a:t>
            </a:r>
          </a:p>
          <a:p>
            <a:pPr marL="0" marR="0">
              <a:lnSpc>
                <a:spcPts val="2010"/>
              </a:lnSpc>
              <a:spcBef>
                <a:spcPts val="473"/>
              </a:spcBef>
              <a:spcAft>
                <a:spcPts val="0"/>
              </a:spcAft>
            </a:pP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individuals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choose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their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career.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Our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project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career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management</a:t>
            </a:r>
          </a:p>
          <a:p>
            <a:pPr marL="0" marR="0">
              <a:lnSpc>
                <a:spcPts val="2010"/>
              </a:lnSpc>
              <a:spcBef>
                <a:spcPts val="473"/>
              </a:spcBef>
              <a:spcAft>
                <a:spcPts val="0"/>
              </a:spcAft>
            </a:pP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system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offers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guidance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on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career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planning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and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goal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setting.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It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can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be</a:t>
            </a:r>
          </a:p>
          <a:p>
            <a:pPr marL="0" marR="0">
              <a:lnSpc>
                <a:spcPts val="2010"/>
              </a:lnSpc>
              <a:spcBef>
                <a:spcPts val="473"/>
              </a:spcBef>
              <a:spcAft>
                <a:spcPts val="0"/>
              </a:spcAft>
            </a:pP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useful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for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people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at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all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stages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of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their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careers,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from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those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just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starting</a:t>
            </a:r>
          </a:p>
          <a:p>
            <a:pPr marL="0" marR="0">
              <a:lnSpc>
                <a:spcPts val="2010"/>
              </a:lnSpc>
              <a:spcBef>
                <a:spcPts val="423"/>
              </a:spcBef>
              <a:spcAft>
                <a:spcPts val="0"/>
              </a:spcAft>
            </a:pP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out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to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those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looking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to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advance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or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make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a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career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change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however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it</a:t>
            </a:r>
          </a:p>
          <a:p>
            <a:pPr marL="0" marR="0">
              <a:lnSpc>
                <a:spcPts val="2010"/>
              </a:lnSpc>
              <a:spcBef>
                <a:spcPts val="473"/>
              </a:spcBef>
              <a:spcAft>
                <a:spcPts val="0"/>
              </a:spcAft>
            </a:pP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mainly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focuses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on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students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coming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out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of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school.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99917" y="2750395"/>
            <a:ext cx="7199450" cy="218629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Deciding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on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a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career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is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an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important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process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because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it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can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have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a</a:t>
            </a:r>
          </a:p>
          <a:p>
            <a:pPr marL="0" marR="0">
              <a:lnSpc>
                <a:spcPts val="2010"/>
              </a:lnSpc>
              <a:spcBef>
                <a:spcPts val="473"/>
              </a:spcBef>
              <a:spcAft>
                <a:spcPts val="0"/>
              </a:spcAft>
            </a:pP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significant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impact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on</a:t>
            </a:r>
            <a:r>
              <a:rPr dirty="0" sz="1800" spc="496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future.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A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career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is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not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just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a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job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or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a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source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of</a:t>
            </a:r>
          </a:p>
          <a:p>
            <a:pPr marL="0" marR="0">
              <a:lnSpc>
                <a:spcPts val="2010"/>
              </a:lnSpc>
              <a:spcBef>
                <a:spcPts val="473"/>
              </a:spcBef>
              <a:spcAft>
                <a:spcPts val="0"/>
              </a:spcAft>
            </a:pP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income,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but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rather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it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is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a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long-term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pursuit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that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will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likely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occupy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a</a:t>
            </a:r>
          </a:p>
          <a:p>
            <a:pPr marL="0" marR="0">
              <a:lnSpc>
                <a:spcPts val="2010"/>
              </a:lnSpc>
              <a:spcBef>
                <a:spcPts val="473"/>
              </a:spcBef>
              <a:spcAft>
                <a:spcPts val="0"/>
              </a:spcAft>
            </a:pP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significant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portion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of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your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life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and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play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a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major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role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in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shaping</a:t>
            </a:r>
            <a:r>
              <a:rPr dirty="0" sz="1800" spc="496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identity</a:t>
            </a:r>
          </a:p>
          <a:p>
            <a:pPr marL="0" marR="0">
              <a:lnSpc>
                <a:spcPts val="2010"/>
              </a:lnSpc>
              <a:spcBef>
                <a:spcPts val="423"/>
              </a:spcBef>
              <a:spcAft>
                <a:spcPts val="0"/>
              </a:spcAft>
            </a:pP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and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sense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of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purpose.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It's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important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to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choose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a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career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that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aligns</a:t>
            </a:r>
          </a:p>
          <a:p>
            <a:pPr marL="0" marR="0">
              <a:lnSpc>
                <a:spcPts val="2010"/>
              </a:lnSpc>
              <a:spcBef>
                <a:spcPts val="473"/>
              </a:spcBef>
              <a:spcAft>
                <a:spcPts val="0"/>
              </a:spcAft>
            </a:pP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with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your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values,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interests,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and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skills,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and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that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provides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fulfillment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and</a:t>
            </a:r>
          </a:p>
          <a:p>
            <a:pPr marL="0" marR="0">
              <a:lnSpc>
                <a:spcPts val="2010"/>
              </a:lnSpc>
              <a:spcBef>
                <a:spcPts val="473"/>
              </a:spcBef>
              <a:spcAft>
                <a:spcPts val="0"/>
              </a:spcAft>
            </a:pP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satisfaction.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397075" y="513146"/>
            <a:ext cx="23715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1f2c8f"/>
                </a:solidFill>
                <a:latin typeface="AJOEOI+ArialMT"/>
                <a:cs typeface="AJOEOI+ArialMT"/>
              </a:rPr>
              <a:t>7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19236" y="1183394"/>
            <a:ext cx="6642386" cy="18708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Choosing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a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career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is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also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an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important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decision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because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it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can</a:t>
            </a:r>
          </a:p>
          <a:p>
            <a:pPr marL="0" marR="0">
              <a:lnSpc>
                <a:spcPts val="2010"/>
              </a:lnSpc>
              <a:spcBef>
                <a:spcPts val="473"/>
              </a:spcBef>
              <a:spcAft>
                <a:spcPts val="0"/>
              </a:spcAft>
            </a:pP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be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difficult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to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change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careers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once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you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have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invested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time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and</a:t>
            </a:r>
          </a:p>
          <a:p>
            <a:pPr marL="0" marR="0">
              <a:lnSpc>
                <a:spcPts val="2010"/>
              </a:lnSpc>
              <a:spcBef>
                <a:spcPts val="473"/>
              </a:spcBef>
              <a:spcAft>
                <a:spcPts val="0"/>
              </a:spcAft>
            </a:pP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resources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into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a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particular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field.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It's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important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to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take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the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time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to</a:t>
            </a:r>
          </a:p>
          <a:p>
            <a:pPr marL="0" marR="0">
              <a:lnSpc>
                <a:spcPts val="2010"/>
              </a:lnSpc>
              <a:spcBef>
                <a:spcPts val="473"/>
              </a:spcBef>
              <a:spcAft>
                <a:spcPts val="0"/>
              </a:spcAft>
            </a:pP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research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and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consider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your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options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before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making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a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decision,</a:t>
            </a:r>
          </a:p>
          <a:p>
            <a:pPr marL="0" marR="0">
              <a:lnSpc>
                <a:spcPts val="2010"/>
              </a:lnSpc>
              <a:spcBef>
                <a:spcPts val="423"/>
              </a:spcBef>
              <a:spcAft>
                <a:spcPts val="0"/>
              </a:spcAft>
            </a:pP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and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to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be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open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to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seeking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advice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and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guidance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from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others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who</a:t>
            </a:r>
          </a:p>
          <a:p>
            <a:pPr marL="0" marR="0">
              <a:lnSpc>
                <a:spcPts val="2010"/>
              </a:lnSpc>
              <a:spcBef>
                <a:spcPts val="473"/>
              </a:spcBef>
              <a:spcAft>
                <a:spcPts val="0"/>
              </a:spcAft>
            </a:pP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may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have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more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experience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or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knowledge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in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this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area.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19236" y="3254002"/>
            <a:ext cx="6589774" cy="92442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Our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system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facilitates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people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to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log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in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and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take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up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a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career</a:t>
            </a:r>
          </a:p>
          <a:p>
            <a:pPr marL="0" marR="0">
              <a:lnSpc>
                <a:spcPts val="2010"/>
              </a:lnSpc>
              <a:spcBef>
                <a:spcPts val="473"/>
              </a:spcBef>
              <a:spcAft>
                <a:spcPts val="0"/>
              </a:spcAft>
            </a:pP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guidance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test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so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end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of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the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test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they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will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be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able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to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explore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their</a:t>
            </a:r>
          </a:p>
          <a:p>
            <a:pPr marL="0" marR="0">
              <a:lnSpc>
                <a:spcPts val="2010"/>
              </a:lnSpc>
              <a:spcBef>
                <a:spcPts val="473"/>
              </a:spcBef>
              <a:spcAft>
                <a:spcPts val="0"/>
              </a:spcAft>
            </a:pP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area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of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 </a:t>
            </a:r>
            <a:r>
              <a:rPr dirty="0" sz="1800">
                <a:solidFill>
                  <a:srgbClr val="1f2c8f"/>
                </a:solidFill>
                <a:latin typeface="AJOEOI+ArialMT"/>
                <a:cs typeface="AJOEOI+ArialMT"/>
              </a:rPr>
              <a:t>interest.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474529" y="318201"/>
            <a:ext cx="3401193" cy="68282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076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1f2c8f"/>
                </a:solidFill>
                <a:latin typeface="OFQKLP+Arial-Black"/>
                <a:cs typeface="OFQKLP+Arial-Black"/>
              </a:rPr>
              <a:t>ER</a:t>
            </a:r>
            <a:r>
              <a:rPr dirty="0" sz="3600">
                <a:solidFill>
                  <a:srgbClr val="1f2c8f"/>
                </a:solidFill>
                <a:latin typeface="OFQKLP+Arial-Black"/>
                <a:cs typeface="OFQKLP+Arial-Black"/>
              </a:rPr>
              <a:t> </a:t>
            </a:r>
            <a:r>
              <a:rPr dirty="0" sz="3600">
                <a:solidFill>
                  <a:srgbClr val="1f2c8f"/>
                </a:solidFill>
                <a:latin typeface="OFQKLP+Arial-Black"/>
                <a:cs typeface="OFQKLP+Arial-Black"/>
              </a:rPr>
              <a:t>DIAGRAM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397075" y="513146"/>
            <a:ext cx="23715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1f2c8f"/>
                </a:solidFill>
                <a:latin typeface="AJOEOI+ArialMT"/>
                <a:cs typeface="AJOEOI+ArialMT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011893" y="3730537"/>
            <a:ext cx="4464753" cy="14966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204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1f2c8f"/>
                </a:solidFill>
                <a:latin typeface="OFQKLP+Arial-Black"/>
                <a:cs typeface="OFQKLP+Arial-Black"/>
              </a:rPr>
              <a:t>DEMO</a:t>
            </a:r>
            <a:r>
              <a:rPr dirty="0" sz="4400">
                <a:solidFill>
                  <a:srgbClr val="1f2c8f"/>
                </a:solidFill>
                <a:latin typeface="OFQKLP+Arial-Black"/>
                <a:cs typeface="OFQKLP+Arial-Black"/>
              </a:rPr>
              <a:t> </a:t>
            </a:r>
            <a:r>
              <a:rPr dirty="0" sz="4400">
                <a:solidFill>
                  <a:srgbClr val="1f2c8f"/>
                </a:solidFill>
                <a:latin typeface="OFQKLP+Arial-Black"/>
                <a:cs typeface="OFQKLP+Arial-Black"/>
              </a:rPr>
              <a:t>OF</a:t>
            </a:r>
            <a:r>
              <a:rPr dirty="0" sz="4400">
                <a:solidFill>
                  <a:srgbClr val="1f2c8f"/>
                </a:solidFill>
                <a:latin typeface="OFQKLP+Arial-Black"/>
                <a:cs typeface="OFQKLP+Arial-Black"/>
              </a:rPr>
              <a:t> </a:t>
            </a:r>
            <a:r>
              <a:rPr dirty="0" sz="4400">
                <a:solidFill>
                  <a:srgbClr val="1f2c8f"/>
                </a:solidFill>
                <a:latin typeface="OFQKLP+Arial-Black"/>
                <a:cs typeface="OFQKLP+Arial-Black"/>
              </a:rPr>
              <a:t>THE</a:t>
            </a:r>
          </a:p>
          <a:p>
            <a:pPr marL="686605" marR="0">
              <a:lnSpc>
                <a:spcPts val="5279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1f2c8f"/>
                </a:solidFill>
                <a:latin typeface="OFQKLP+Arial-Black"/>
                <a:cs typeface="OFQKLP+Arial-Black"/>
              </a:rPr>
              <a:t>PROCESS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resentationFormat>On-screen Show (4:3)</PresentationFormat>
  <ScaleCrop>false</ScaleCrop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cp:revision>1</cp:revision>
  <dcterms:modified xsi:type="dcterms:W3CDTF">2023-04-25T05:17:20-05:00</dcterms:modified>
</cp:coreProperties>
</file>